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56" r:id="rId46"/>
    <p:sldId id="342" r:id="rId47"/>
    <p:sldId id="343" r:id="rId48"/>
    <p:sldId id="344" r:id="rId49"/>
    <p:sldId id="345" r:id="rId50"/>
    <p:sldId id="346" r:id="rId51"/>
    <p:sldId id="347" r:id="rId52"/>
    <p:sldId id="348" r:id="rId53"/>
    <p:sldId id="350" r:id="rId54"/>
    <p:sldId id="351" r:id="rId55"/>
    <p:sldId id="352" r:id="rId56"/>
    <p:sldId id="349" r:id="rId57"/>
    <p:sldId id="300" r:id="rId58"/>
    <p:sldId id="353" r:id="rId59"/>
    <p:sldId id="354" r:id="rId60"/>
    <p:sldId id="355" r:id="rId61"/>
    <p:sldId id="301" r:id="rId62"/>
    <p:sldId id="302" r:id="rId63"/>
    <p:sldId id="298"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88910" autoAdjust="0"/>
  </p:normalViewPr>
  <p:slideViewPr>
    <p:cSldViewPr snapToGrid="0" showGuides="1">
      <p:cViewPr>
        <p:scale>
          <a:sx n="66" d="100"/>
          <a:sy n="66" d="100"/>
        </p:scale>
        <p:origin x="81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23724-CD79-EEE8-B1BD-BF17E33E64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3FE0F-A965-95C7-EBA5-B4E9A6B5BD6A}"/>
              </a:ext>
            </a:extLst>
          </p:cNvPr>
          <p:cNvSpPr>
            <a:spLocks noGrp="1"/>
          </p:cNvSpPr>
          <p:nvPr>
            <p:ph type="title"/>
          </p:nvPr>
        </p:nvSpPr>
        <p:spPr/>
        <p:txBody>
          <a:bodyPr/>
          <a:lstStyle/>
          <a:p>
            <a:r>
              <a:rPr lang="en-US" dirty="0"/>
              <a:t>quantization, clustering and k-means</a:t>
            </a:r>
          </a:p>
        </p:txBody>
      </p:sp>
      <p:sp>
        <p:nvSpPr>
          <p:cNvPr id="3" name="Content Placeholder 2">
            <a:extLst>
              <a:ext uri="{FF2B5EF4-FFF2-40B4-BE49-F238E27FC236}">
                <a16:creationId xmlns:a16="http://schemas.microsoft.com/office/drawing/2014/main" id="{E63E60FF-F0A2-37E0-A542-AF26641A1F71}"/>
              </a:ext>
            </a:extLst>
          </p:cNvPr>
          <p:cNvSpPr>
            <a:spLocks noGrp="1"/>
          </p:cNvSpPr>
          <p:nvPr>
            <p:ph idx="1"/>
          </p:nvPr>
        </p:nvSpPr>
        <p:spPr/>
        <p:txBody>
          <a:bodyPr/>
          <a:lstStyle/>
          <a:p>
            <a:pPr marL="0" indent="0">
              <a:buNone/>
            </a:pPr>
            <a:r>
              <a:rPr lang="en-US" dirty="0"/>
              <a:t>Image Compression, Customer Segmentation, Document Clustering, Anomaly Detection, Feature Learning and Dimensionality Reduction, Medical Imaging, Genomics and Bioinformatics, Speech Recognition, Astronomical Data Analysis, Pattern Recognition and Classification, even enabling efficient training for LLMs</a:t>
            </a:r>
          </a:p>
        </p:txBody>
      </p:sp>
    </p:spTree>
    <p:extLst>
      <p:ext uri="{BB962C8B-B14F-4D97-AF65-F5344CB8AC3E}">
        <p14:creationId xmlns:p14="http://schemas.microsoft.com/office/powerpoint/2010/main" val="30814187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p:txBody>
          <a:bodyPr>
            <a:normAutofit/>
          </a:bodyPr>
          <a:lstStyle/>
          <a:p>
            <a:pPr marL="0" indent="0">
              <a:buNone/>
            </a:pPr>
            <a:r>
              <a:rPr lang="en-US" dirty="0"/>
              <a:t>imagine you have a bunch of marbles of different colors scattered around, and you want to organize them into neat groups</a:t>
            </a:r>
          </a:p>
          <a:p>
            <a:pPr marL="0" indent="0">
              <a:buNone/>
            </a:pPr>
            <a:r>
              <a:rPr lang="en-US" sz="2400" dirty="0"/>
              <a:t>the k-means method is like deciding to group these marbles based on how close they are to each other (in color)</a:t>
            </a:r>
          </a:p>
          <a:p>
            <a:pPr marL="0" indent="0">
              <a:buNone/>
            </a:pPr>
            <a:r>
              <a:rPr lang="en-US" dirty="0"/>
              <a:t>the "k" part is you deciding into how many groups (or piles) you want to sort them.</a:t>
            </a:r>
          </a:p>
        </p:txBody>
      </p:sp>
    </p:spTree>
    <p:extLst>
      <p:ext uri="{BB962C8B-B14F-4D97-AF65-F5344CB8AC3E}">
        <p14:creationId xmlns:p14="http://schemas.microsoft.com/office/powerpoint/2010/main" val="24780284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Initialization</a:t>
            </a:r>
          </a:p>
          <a:p>
            <a:pPr marL="0" indent="0">
              <a:buNone/>
            </a:pPr>
            <a:r>
              <a:rPr lang="en-US" dirty="0"/>
              <a:t>Start by selecting k initial centroids, where k is a predefined number of clusters</a:t>
            </a:r>
          </a:p>
        </p:txBody>
      </p:sp>
    </p:spTree>
    <p:extLst>
      <p:ext uri="{BB962C8B-B14F-4D97-AF65-F5344CB8AC3E}">
        <p14:creationId xmlns:p14="http://schemas.microsoft.com/office/powerpoint/2010/main" val="7325342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p:txBody>
          <a:bodyPr/>
          <a:lstStyle/>
          <a:p>
            <a:pPr marL="0" indent="0">
              <a:buNone/>
            </a:pPr>
            <a:r>
              <a:rPr lang="en-US" dirty="0">
                <a:solidFill>
                  <a:schemeClr val="bg1"/>
                </a:solidFill>
              </a:rPr>
              <a:t>Assignment</a:t>
            </a:r>
          </a:p>
          <a:p>
            <a:pPr marL="0" indent="0">
              <a:buNone/>
            </a:pPr>
            <a:r>
              <a:rPr lang="en-US" dirty="0"/>
              <a:t>Assign each data point to the closest centroid, creating clusters</a:t>
            </a:r>
          </a:p>
        </p:txBody>
      </p:sp>
    </p:spTree>
    <p:extLst>
      <p:ext uri="{BB962C8B-B14F-4D97-AF65-F5344CB8AC3E}">
        <p14:creationId xmlns:p14="http://schemas.microsoft.com/office/powerpoint/2010/main" val="1745821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Tree>
    <p:extLst>
      <p:ext uri="{BB962C8B-B14F-4D97-AF65-F5344CB8AC3E}">
        <p14:creationId xmlns:p14="http://schemas.microsoft.com/office/powerpoint/2010/main" val="4122340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p:txBody>
          <a:bodyPr/>
          <a:lstStyle/>
          <a:p>
            <a:pPr marL="0" indent="0">
              <a:buNone/>
            </a:pPr>
            <a:r>
              <a:rPr lang="en-US" dirty="0">
                <a:solidFill>
                  <a:schemeClr val="bg1"/>
                </a:solidFill>
              </a:rPr>
              <a:t>Repeat</a:t>
            </a:r>
          </a:p>
          <a:p>
            <a:pPr marL="0" indent="0">
              <a:buNone/>
            </a:pPr>
            <a:r>
              <a:rPr lang="en-US" dirty="0"/>
              <a:t>Repeat the assignment and update steps until the centroids no longer change significantly, indicating convergence</a:t>
            </a:r>
          </a:p>
        </p:txBody>
      </p:sp>
    </p:spTree>
    <p:extLst>
      <p:ext uri="{BB962C8B-B14F-4D97-AF65-F5344CB8AC3E}">
        <p14:creationId xmlns:p14="http://schemas.microsoft.com/office/powerpoint/2010/main" val="23606082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p:txBody>
          <a:bodyPr/>
          <a:lstStyle/>
          <a:p>
            <a:pPr marL="0" indent="0">
              <a:buNone/>
            </a:pPr>
            <a:r>
              <a:rPr lang="en-US" dirty="0">
                <a:solidFill>
                  <a:schemeClr val="bg1"/>
                </a:solidFill>
              </a:rPr>
              <a:t>Limit</a:t>
            </a:r>
          </a:p>
          <a:p>
            <a:pPr marL="0" indent="0">
              <a:buNone/>
            </a:pPr>
            <a:r>
              <a:rPr lang="en-US" dirty="0"/>
              <a:t>Often the centroids do not converge, but dance around the ideal convergence points, this is when we stop the algorithm by specifying the maximum number of iterations it can cycle for</a:t>
            </a:r>
          </a:p>
        </p:txBody>
      </p:sp>
    </p:spTree>
    <p:extLst>
      <p:ext uri="{BB962C8B-B14F-4D97-AF65-F5344CB8AC3E}">
        <p14:creationId xmlns:p14="http://schemas.microsoft.com/office/powerpoint/2010/main" val="13025327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p:txBody>
          <a:bodyPr/>
          <a:lstStyle/>
          <a:p>
            <a:pPr marL="0" indent="0">
              <a:buNone/>
            </a:pPr>
            <a:r>
              <a:rPr lang="en-US" dirty="0">
                <a:solidFill>
                  <a:schemeClr val="bg1"/>
                </a:solidFill>
              </a:rPr>
              <a:t>Elbow Method</a:t>
            </a:r>
          </a:p>
          <a:p>
            <a:pPr marL="0" indent="0">
              <a:buNone/>
            </a:pPr>
            <a:r>
              <a:rPr lang="en-US" dirty="0"/>
              <a:t>Plot the cost (e.g., within-cluster sum of squares) against different k values. The "elbow" point, where the rate of decrease sharply changes, can indicate a good k value.</a:t>
            </a:r>
          </a:p>
        </p:txBody>
      </p:sp>
    </p:spTree>
    <p:extLst>
      <p:ext uri="{BB962C8B-B14F-4D97-AF65-F5344CB8AC3E}">
        <p14:creationId xmlns:p14="http://schemas.microsoft.com/office/powerpoint/2010/main" val="10982445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p:txBody>
          <a:bodyPr/>
          <a:lstStyle/>
          <a:p>
            <a:pPr marL="0" indent="0">
              <a:buNone/>
            </a:pPr>
            <a:r>
              <a:rPr lang="en-US" dirty="0">
                <a:solidFill>
                  <a:schemeClr val="bg1"/>
                </a:solidFill>
              </a:rPr>
              <a:t>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Tree>
    <p:extLst>
      <p:ext uri="{BB962C8B-B14F-4D97-AF65-F5344CB8AC3E}">
        <p14:creationId xmlns:p14="http://schemas.microsoft.com/office/powerpoint/2010/main" val="6043753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p:txBody>
          <a:bodyPr/>
          <a:lstStyle/>
          <a:p>
            <a:pPr marL="0" indent="0">
              <a:buNone/>
            </a:pPr>
            <a:r>
              <a:rPr lang="en-US" dirty="0">
                <a:solidFill>
                  <a:schemeClr val="bg1"/>
                </a:solidFill>
              </a:rPr>
              <a:t>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Tree>
    <p:extLst>
      <p:ext uri="{BB962C8B-B14F-4D97-AF65-F5344CB8AC3E}">
        <p14:creationId xmlns:p14="http://schemas.microsoft.com/office/powerpoint/2010/main" val="31932581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614E5-165C-821B-C0A6-A2AB409918BD}"/>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3D8DE7BD-F828-146D-E4A4-1E9EF7571E43}"/>
              </a:ext>
            </a:extLst>
          </p:cNvPr>
          <p:cNvSpPr>
            <a:spLocks noGrp="1"/>
          </p:cNvSpPr>
          <p:nvPr>
            <p:ph idx="1"/>
          </p:nvPr>
        </p:nvSpPr>
        <p:spPr/>
        <p:txBody>
          <a:bodyPr/>
          <a:lstStyle/>
          <a:p>
            <a:pPr marL="0" indent="0">
              <a:buNone/>
            </a:pPr>
            <a:r>
              <a:rPr lang="en-US" dirty="0"/>
              <a:t>this is compute intensive</a:t>
            </a:r>
          </a:p>
          <a:p>
            <a:pPr marL="0" indent="0">
              <a:buNone/>
            </a:pPr>
            <a:r>
              <a:rPr lang="en-US" dirty="0"/>
              <a:t>so leverage vectorized, just-in-time approach</a:t>
            </a:r>
          </a:p>
        </p:txBody>
      </p:sp>
    </p:spTree>
    <p:extLst>
      <p:ext uri="{BB962C8B-B14F-4D97-AF65-F5344CB8AC3E}">
        <p14:creationId xmlns:p14="http://schemas.microsoft.com/office/powerpoint/2010/main" val="37148754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100FD4-8ECD-96E0-230D-86BF62139B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CC2BC2-1166-4A21-6123-375C6573256B}"/>
              </a:ext>
            </a:extLst>
          </p:cNvPr>
          <p:cNvSpPr>
            <a:spLocks noGrp="1"/>
          </p:cNvSpPr>
          <p:nvPr>
            <p:ph type="title"/>
          </p:nvPr>
        </p:nvSpPr>
        <p:spPr/>
        <p:txBody>
          <a:bodyPr/>
          <a:lstStyle/>
          <a:p>
            <a:r>
              <a:rPr lang="en-US" dirty="0"/>
              <a:t>tech stack</a:t>
            </a:r>
          </a:p>
        </p:txBody>
      </p:sp>
      <p:sp>
        <p:nvSpPr>
          <p:cNvPr id="3" name="Content Placeholder 2">
            <a:extLst>
              <a:ext uri="{FF2B5EF4-FFF2-40B4-BE49-F238E27FC236}">
                <a16:creationId xmlns:a16="http://schemas.microsoft.com/office/drawing/2014/main" id="{1EC9FBD8-DA59-B207-6E4A-39710803C923}"/>
              </a:ext>
            </a:extLst>
          </p:cNvPr>
          <p:cNvSpPr>
            <a:spLocks noGrp="1"/>
          </p:cNvSpPr>
          <p:nvPr>
            <p:ph idx="1"/>
          </p:nvPr>
        </p:nvSpPr>
        <p:spPr/>
        <p:txBody>
          <a:bodyPr/>
          <a:lstStyle/>
          <a:p>
            <a:pPr marL="0" indent="0">
              <a:buNone/>
            </a:pPr>
            <a:r>
              <a:rPr lang="en-US" dirty="0"/>
              <a:t>JAX parallelizes and optimizes the compute DAG over </a:t>
            </a:r>
            <a:r>
              <a:rPr lang="en-US" dirty="0" err="1"/>
              <a:t>numpy</a:t>
            </a:r>
            <a:endParaRPr lang="en-US" dirty="0"/>
          </a:p>
        </p:txBody>
      </p:sp>
    </p:spTree>
    <p:extLst>
      <p:ext uri="{BB962C8B-B14F-4D97-AF65-F5344CB8AC3E}">
        <p14:creationId xmlns:p14="http://schemas.microsoft.com/office/powerpoint/2010/main" val="3565581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62D83-6305-3483-90CA-0E2C84D83F89}"/>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0F4C849E-3530-9842-4695-AB179331373E}"/>
              </a:ext>
            </a:extLst>
          </p:cNvPr>
          <p:cNvSpPr>
            <a:spLocks noGrp="1"/>
          </p:cNvSpPr>
          <p:nvPr>
            <p:ph idx="1"/>
          </p:nvPr>
        </p:nvSpPr>
        <p:spPr/>
        <p:txBody>
          <a:bodyPr/>
          <a:lstStyle/>
          <a:p>
            <a:pPr marL="0" indent="0" algn="r">
              <a:buNone/>
            </a:pPr>
            <a:r>
              <a:rPr lang="en-US" i="1" dirty="0"/>
              <a:t>switch to code</a:t>
            </a:r>
          </a:p>
        </p:txBody>
      </p:sp>
    </p:spTree>
    <p:extLst>
      <p:ext uri="{BB962C8B-B14F-4D97-AF65-F5344CB8AC3E}">
        <p14:creationId xmlns:p14="http://schemas.microsoft.com/office/powerpoint/2010/main" val="36327817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894</TotalTime>
  <Words>1144</Words>
  <Application>Microsoft Office PowerPoint</Application>
  <PresentationFormat>Widescreen</PresentationFormat>
  <Paragraphs>164</Paragraphs>
  <Slides>63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63</vt:i4>
      </vt:variant>
    </vt:vector>
  </HeadingPairs>
  <TitlesOfParts>
    <vt:vector size="69" baseType="lpstr">
      <vt:lpstr>Arial</vt:lpstr>
      <vt:lpstr>Arial Nova Light</vt:lpstr>
      <vt:lpstr>Calibri</vt:lpstr>
      <vt:lpstr>Garamond</vt:lpstr>
      <vt:lpstr>Inter Extra Light</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quantization, clustering and k-means</vt:lpstr>
      <vt:lpstr>naïve explainer</vt:lpstr>
      <vt:lpstr>technically</vt:lpstr>
      <vt:lpstr>steps</vt:lpstr>
      <vt:lpstr>steps</vt:lpstr>
      <vt:lpstr>steps</vt:lpstr>
      <vt:lpstr>steps</vt:lpstr>
      <vt:lpstr>steps</vt:lpstr>
      <vt:lpstr>choosing K</vt:lpstr>
      <vt:lpstr>choosing K</vt:lpstr>
      <vt:lpstr>choosing K</vt:lpstr>
      <vt:lpstr>how?</vt:lpstr>
      <vt:lpstr>me method you</vt:lpstr>
      <vt:lpstr>tech stack</vt:lpstr>
      <vt:lpstr>tech stack</vt:lpstr>
      <vt:lpstr>code</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114</cp:revision>
  <dcterms:created xsi:type="dcterms:W3CDTF">2024-01-06T10:29:00Z</dcterms:created>
  <dcterms:modified xsi:type="dcterms:W3CDTF">2024-02-13T10:34:32Z</dcterms:modified>
</cp:coreProperties>
</file>

<file path=docProps/thumbnail.jpeg>
</file>